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89" r:id="rId2"/>
    <p:sldId id="390" r:id="rId3"/>
    <p:sldId id="394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7" r:id="rId15"/>
    <p:sldId id="408" r:id="rId16"/>
    <p:sldId id="409" r:id="rId17"/>
    <p:sldId id="410" r:id="rId18"/>
    <p:sldId id="411" r:id="rId19"/>
    <p:sldId id="413" r:id="rId20"/>
    <p:sldId id="405" r:id="rId21"/>
    <p:sldId id="406" r:id="rId22"/>
  </p:sldIdLst>
  <p:sldSz cx="12192000" cy="6858000"/>
  <p:notesSz cx="6781800" cy="99187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EEC"/>
    <a:srgbClr val="7F7F7F"/>
    <a:srgbClr val="204A87"/>
    <a:srgbClr val="888A85"/>
    <a:srgbClr val="DA4646"/>
    <a:srgbClr val="2525FB"/>
    <a:srgbClr val="FC204A"/>
    <a:srgbClr val="FD6E02"/>
    <a:srgbClr val="FF3938"/>
    <a:srgbClr val="FFA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9" autoAdjust="0"/>
    <p:restoredTop sz="76652" autoAdjust="0"/>
  </p:normalViewPr>
  <p:slideViewPr>
    <p:cSldViewPr>
      <p:cViewPr varScale="1">
        <p:scale>
          <a:sx n="83" d="100"/>
          <a:sy n="83" d="100"/>
        </p:scale>
        <p:origin x="126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6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7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938" y="771525"/>
            <a:ext cx="6564312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694238"/>
            <a:ext cx="49657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Klicken Sie, um die Formate des Vorlagentextes zu bearbeiten</a:t>
            </a:r>
          </a:p>
          <a:p>
            <a:pPr lvl="1"/>
            <a:r>
              <a:rPr lang="en-GB" noProof="0" smtClean="0">
                <a:sym typeface="CommonBullets" pitchFamily="34" charset="2"/>
              </a:rPr>
              <a:t>	Zweite Ebene</a:t>
            </a:r>
          </a:p>
          <a:p>
            <a:pPr lvl="2"/>
            <a:r>
              <a:rPr lang="en-GB" noProof="0" smtClean="0">
                <a:sym typeface="CommonBullets" pitchFamily="34" charset="2"/>
              </a:rPr>
              <a:t>Dritte Ebene</a:t>
            </a:r>
          </a:p>
          <a:p>
            <a:pPr lvl="3"/>
            <a:r>
              <a:rPr lang="en-GB" noProof="0" smtClean="0">
                <a:sym typeface="CommonBullets" pitchFamily="34" charset="2"/>
              </a:rPr>
              <a:t>Vierte Ebene</a:t>
            </a:r>
          </a:p>
          <a:p>
            <a:pPr lvl="4"/>
            <a:r>
              <a:rPr lang="en-GB" noProof="0" smtClean="0">
                <a:sym typeface="CommonBullets" pitchFamily="34" charset="2"/>
              </a:rPr>
              <a:t>Fünfte Ebene</a:t>
            </a:r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9391650"/>
            <a:ext cx="2871788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100"/>
            </a:lvl1pPr>
          </a:lstStyle>
          <a:p>
            <a:pPr>
              <a:defRPr/>
            </a:pPr>
            <a:fld id="{F0B85578-CD2D-4C8A-A339-DAC31CCFF2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63739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-17145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0509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Start considering illumination</a:t>
            </a:r>
            <a:r>
              <a:rPr lang="en-US" baseline="0" dirty="0" smtClean="0"/>
              <a:t>: projector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Fiber - lens - aperture – sample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is point source – PSF shape defined by optics (NA), beam diameter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has an extended mode shape: convolution of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What happens with backscattered light?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4092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Helmholz</a:t>
            </a:r>
            <a:r>
              <a:rPr lang="en-US" dirty="0" smtClean="0"/>
              <a:t> reciprocity: Folded optical</a:t>
            </a:r>
            <a:r>
              <a:rPr lang="en-US" baseline="0" dirty="0" smtClean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order</a:t>
            </a:r>
            <a:r>
              <a:rPr lang="en-US" baseline="0" dirty="0" smtClean="0"/>
              <a:t> that photon reaches the detector: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Illuminate inside </a:t>
            </a:r>
            <a:r>
              <a:rPr lang="en-US" baseline="0" dirty="0" err="1" smtClean="0"/>
              <a:t>PSFill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 accepted into the optical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PSF squaring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Squaring of PSF – Autocorrelation of MTF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Simulation of this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886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fields</a:t>
            </a:r>
          </a:p>
          <a:p>
            <a:r>
              <a:rPr lang="en-US" baseline="0" dirty="0" smtClean="0"/>
              <a:t>Spot through focus</a:t>
            </a:r>
          </a:p>
          <a:p>
            <a:r>
              <a:rPr lang="en-US" baseline="0" dirty="0" smtClean="0"/>
              <a:t>Aberrations</a:t>
            </a:r>
          </a:p>
          <a:p>
            <a:r>
              <a:rPr lang="en-US" baseline="0" dirty="0" smtClean="0"/>
              <a:t>Low NA</a:t>
            </a:r>
          </a:p>
          <a:p>
            <a:r>
              <a:rPr lang="en-US" baseline="0" dirty="0" smtClean="0"/>
              <a:t>1.2 mm FOV</a:t>
            </a:r>
          </a:p>
          <a:p>
            <a:r>
              <a:rPr lang="en-US" baseline="0" dirty="0" smtClean="0"/>
              <a:t>-&gt; Analyzed, simulated -&gt; Test its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2207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baseline="0" dirty="0" smtClean="0"/>
              <a:t> of single modality, OCT probe</a:t>
            </a:r>
          </a:p>
          <a:p>
            <a:r>
              <a:rPr lang="en-US" baseline="0" dirty="0" smtClean="0"/>
              <a:t>Equivalent optics, mechanics</a:t>
            </a:r>
          </a:p>
          <a:p>
            <a:r>
              <a:rPr lang="en-US" baseline="0" dirty="0" smtClean="0"/>
              <a:t>3D printed housing</a:t>
            </a:r>
          </a:p>
          <a:p>
            <a:r>
              <a:rPr lang="en-US" baseline="0" dirty="0" smtClean="0"/>
              <a:t>Custom PI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86085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Experimental evaluation:</a:t>
            </a:r>
            <a:r>
              <a:rPr lang="en-US" baseline="0" dirty="0" smtClean="0"/>
              <a:t> Obtain Laser Scanned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Measure intensity of </a:t>
            </a:r>
            <a:r>
              <a:rPr lang="en-US" baseline="0" dirty="0" err="1" smtClean="0"/>
              <a:t>backreflected</a:t>
            </a:r>
            <a:r>
              <a:rPr lang="en-US" baseline="0" dirty="0" smtClean="0"/>
              <a:t>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2D area: spiral scanning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85267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Distortion: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Non</a:t>
            </a:r>
            <a:r>
              <a:rPr lang="en-US" baseline="0" dirty="0" smtClean="0"/>
              <a:t> ideal beam: 2 axes of symmetry: eigendirection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Cross coupling of energy between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Whirling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Solution: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WP far from resonance but enough gain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Look up table measured with PSD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1997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</a:t>
            </a:r>
            <a:r>
              <a:rPr lang="en-US" baseline="0" dirty="0" smtClean="0"/>
              <a:t> resolution: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Lateral resolution: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Edge (derivative) PSF (</a:t>
            </a:r>
            <a:r>
              <a:rPr lang="en-US" baseline="0" dirty="0" err="1" smtClean="0"/>
              <a:t>fourier</a:t>
            </a:r>
            <a:r>
              <a:rPr lang="en-US" baseline="0" dirty="0" smtClean="0"/>
              <a:t>) MTF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00433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35811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7539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3.5 mm</a:t>
            </a:r>
            <a:r>
              <a:rPr lang="en-US" baseline="0" dirty="0" smtClean="0"/>
              <a:t> jack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Motivation: use several imaging modalities to improve diagnostic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Proposed endoscope head 13x2x3mm3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Aim of thesis: OCT modality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-&gt;</a:t>
            </a:r>
            <a:r>
              <a:rPr lang="en-US" baseline="0" dirty="0" smtClean="0"/>
              <a:t> Review theory of OCT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1812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What is SS-OCT?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Technique to measure</a:t>
            </a:r>
            <a:r>
              <a:rPr lang="en-US" dirty="0" smtClean="0"/>
              <a:t> depth</a:t>
            </a:r>
            <a:r>
              <a:rPr lang="en-US" baseline="0" dirty="0" smtClean="0"/>
              <a:t> information of a sample by analyzing its backscattered light.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Michelson interferometer with a laser which can sweep its wavenumber.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Intuitive explanation: Imagine reflector in sample arm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same distance as reference arm: constructive interference at all wavelengths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z1, some wavelengths constructive, other destructive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Spectrogram modulated by 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2536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OCT systems endoscopy:</a:t>
            </a:r>
            <a:r>
              <a:rPr lang="en-US" baseline="0" dirty="0" smtClean="0"/>
              <a:t> fiber 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components but now probe goes into body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Practical requirements: Low NA 0.02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955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Proposed implementation of</a:t>
            </a:r>
            <a:r>
              <a:rPr lang="en-US" baseline="0" dirty="0" smtClean="0"/>
              <a:t> bimodal probe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2 layer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Independent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beampaths</a:t>
            </a:r>
            <a:r>
              <a:rPr lang="en-US" baseline="0" dirty="0" smtClean="0"/>
              <a:t>, combined by dichroic </a:t>
            </a:r>
            <a:r>
              <a:rPr lang="en-US" baseline="0" dirty="0" err="1" smtClean="0"/>
              <a:t>beamsplitter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Ensure registration of both fields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System size</a:t>
            </a:r>
            <a:r>
              <a:rPr lang="en-US" baseline="0" dirty="0" smtClean="0"/>
              <a:t> of headphone jack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Analyze scanning engine, unfold the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7887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Chosen implementation: Fourier plane </a:t>
            </a:r>
            <a:r>
              <a:rPr lang="en-US" dirty="0" smtClean="0"/>
              <a:t>scanner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Developed by Eric</a:t>
            </a:r>
            <a:r>
              <a:rPr lang="en-US" baseline="0" dirty="0" smtClean="0"/>
              <a:t> Seibel 2000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Intermediate region of a conventional microscope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Emulate</a:t>
            </a:r>
            <a:r>
              <a:rPr lang="en-US" baseline="0" dirty="0" smtClean="0"/>
              <a:t> this behavior by collimated light at an angle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How to achieve this behavior?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[Remove dashed angled line]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7816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tube: 4 electrodes,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fixed at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Excites a cantilever formed by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fiber+GRIN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Sinusoidal excitation at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-&gt; 1000x mechanical gain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-&gt; Lower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as much as possible: analytical calculation</a:t>
            </a:r>
            <a:endParaRPr lang="en-US" b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39666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Estimation by modelling</a:t>
            </a:r>
            <a:r>
              <a:rPr lang="en-US" baseline="0" dirty="0" smtClean="0"/>
              <a:t> the GRIN as point weight</a:t>
            </a:r>
          </a:p>
          <a:p>
            <a:endParaRPr lang="en-US" baseline="0" dirty="0" smtClean="0"/>
          </a:p>
          <a:p>
            <a:r>
              <a:rPr lang="en-US" dirty="0" err="1" smtClean="0"/>
              <a:t>Dependance</a:t>
            </a:r>
            <a:r>
              <a:rPr lang="en-US" dirty="0" smtClean="0"/>
              <a:t>: </a:t>
            </a:r>
            <a:r>
              <a:rPr lang="en-US" dirty="0" err="1" smtClean="0"/>
              <a:t>Dfiber</a:t>
            </a:r>
            <a:r>
              <a:rPr lang="en-US" dirty="0" smtClean="0"/>
              <a:t>, length,</a:t>
            </a:r>
            <a:r>
              <a:rPr lang="en-US" baseline="0" dirty="0" smtClean="0"/>
              <a:t> 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Optical analysis of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5603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Geometrical optics: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Interrelated</a:t>
            </a:r>
            <a:r>
              <a:rPr lang="en-US" baseline="0" dirty="0" smtClean="0"/>
              <a:t>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 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Calculate resolution of such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OCT: Illuminate with laser, collect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3516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41" descr="IMTEK_Logo_Far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320675"/>
            <a:ext cx="170376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07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31800" y="1449388"/>
            <a:ext cx="11040533" cy="1516062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20807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114675"/>
            <a:ext cx="11040533" cy="1511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5516563"/>
            <a:ext cx="12194116" cy="927100"/>
            <a:chOff x="0" y="5516563"/>
            <a:chExt cx="12194116" cy="927100"/>
          </a:xfrm>
        </p:grpSpPr>
        <p:pic>
          <p:nvPicPr>
            <p:cNvPr id="4" name="Picture 324" descr="TitelE2_3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591" y="5516563"/>
              <a:ext cx="9770525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24" descr="TitelE2_300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42"/>
            <a:stretch/>
          </p:blipFill>
          <p:spPr bwMode="auto">
            <a:xfrm>
              <a:off x="0" y="5516563"/>
              <a:ext cx="8056513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61944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CE67B-DD1D-41B9-93BB-9D99EE00E60D}" type="datetime1">
              <a:rPr lang="es-ES" smtClean="0"/>
              <a:t>28/02/2017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00EA627-73E3-4024-AAE0-2B40EC2210C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6773342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19067" y="57151"/>
            <a:ext cx="2853267" cy="62515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5034" y="57151"/>
            <a:ext cx="8360833" cy="625157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DB391-7429-4C8E-826E-27A3CFA0E78A}" type="datetime1">
              <a:rPr lang="es-ES" smtClean="0"/>
              <a:t>28/02/2017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F774458F-C30F-4F30-9FE2-F21E426E4AB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90944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4588289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9E048-7850-42FE-8377-BB643887D280}" type="datetime1">
              <a:rPr lang="es-ES" smtClean="0"/>
              <a:t>28/02/2017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F7F82D7-1BAD-47E5-AED3-FFAE490D3124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6909237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033" y="1341439"/>
            <a:ext cx="5607051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65285" y="1341439"/>
            <a:ext cx="5607049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D10E7-1714-4F7D-9F30-AE6DE53CC0B8}" type="datetime1">
              <a:rPr lang="es-ES" smtClean="0"/>
              <a:t>28/02/2017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BE1413AC-A703-4EA2-A253-A48EFB182FBF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8017672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F5254-DFAD-43A6-9E84-2B7C565855CF}" type="datetime1">
              <a:rPr lang="es-ES" smtClean="0"/>
              <a:t>28/02/2017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9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46CA3992-9A96-4A17-B2CB-4D9241767F07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1288924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9A210-2C75-43A4-B8D4-82515F097CDF}" type="datetime1">
              <a:rPr lang="es-ES" smtClean="0"/>
              <a:t>28/02/2017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5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92F9624-531C-49E1-9784-739D6560672E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5319033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CBDA7-33AE-4F22-89FA-0969CD2A99AE}" type="datetime1">
              <a:rPr lang="es-ES" smtClean="0"/>
              <a:t>28/02/2017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4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769BDA21-CBCE-465C-A06C-310527CCB001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0069949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E2B17-0F47-4CD6-AEA3-78314A1A9E9F}" type="datetime1">
              <a:rPr lang="es-ES" smtClean="0"/>
              <a:t>28/02/2017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5B9181A9-0529-4E2C-92F6-208963EDC95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0140011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43145-720F-4A85-881D-742B1AE0E528}" type="datetime1">
              <a:rPr lang="es-ES" smtClean="0"/>
              <a:t>28/02/2017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260BCE13-41D5-454A-934E-A92AAD6AEA2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4327919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11151" y="57150"/>
            <a:ext cx="964776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4" tIns="0" rIns="9476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Titel of the presentation, two lines possible if necessary</a:t>
            </a:r>
          </a:p>
        </p:txBody>
      </p:sp>
      <p:sp>
        <p:nvSpPr>
          <p:cNvPr id="102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4" y="1341439"/>
            <a:ext cx="11417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2" tIns="42547" rIns="95992" bIns="42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First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0"/>
            <a:r>
              <a:rPr lang="en-GB" altLang="en-US" dirty="0" smtClean="0"/>
              <a:t>First level 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Don’t use a fourth level!</a:t>
            </a:r>
          </a:p>
          <a:p>
            <a:pPr lvl="1"/>
            <a:r>
              <a:rPr lang="en-GB" altLang="en-US" dirty="0" smtClean="0"/>
              <a:t>Second level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9685" y="6343651"/>
            <a:ext cx="1153583" cy="4238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4CB859A0-95DF-4379-9794-FF7D71CF52DE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4485" y="6443663"/>
            <a:ext cx="7740649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Geneva" charset="-128"/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1030" name="Line 125"/>
          <p:cNvSpPr>
            <a:spLocks noChangeShapeType="1"/>
          </p:cNvSpPr>
          <p:nvPr/>
        </p:nvSpPr>
        <p:spPr bwMode="auto">
          <a:xfrm>
            <a:off x="0" y="1196975"/>
            <a:ext cx="12192000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dirty="0"/>
          </a:p>
        </p:txBody>
      </p:sp>
      <p:pic>
        <p:nvPicPr>
          <p:cNvPr id="1031" name="Picture 14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335" y="5733257"/>
            <a:ext cx="658284" cy="108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1875" name="Rectangle 1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35634" y="6435725"/>
            <a:ext cx="1631951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A9A73C2F-94D6-49B3-963E-8085FE132E8A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  <p:pic>
        <p:nvPicPr>
          <p:cNvPr id="1033" name="Picture 148" descr="IMTEK_Logo_Farb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94" y="257820"/>
            <a:ext cx="1369483" cy="57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advTm="20000"/>
  <p:timing>
    <p:tnLst>
      <p:par>
        <p:cTn id="1" dur="indefinite" restart="never" nodeType="tmRoot"/>
      </p:par>
    </p:tnLst>
  </p:timing>
  <p:hf hdr="0"/>
  <p:txStyles>
    <p:titleStyle>
      <a:lvl1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171450" indent="-171450" algn="l" defTabSz="852488" rtl="0" eaLnBrk="0" fontAlgn="base" hangingPunct="0">
        <a:spcBef>
          <a:spcPct val="150000"/>
        </a:spcBef>
        <a:spcAft>
          <a:spcPct val="20000"/>
        </a:spcAft>
        <a:buClr>
          <a:srgbClr val="0000CC"/>
        </a:buClr>
        <a:buSzPct val="85000"/>
        <a:buFont typeface="Wingdings" panose="05000000000000000000" pitchFamily="2" charset="2"/>
        <a:buBlip>
          <a:blip r:embed="rId15"/>
        </a:buBlip>
        <a:tabLst>
          <a:tab pos="171450" algn="l"/>
        </a:tabLst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22288" indent="-336550" algn="l" defTabSz="852488" rtl="0" eaLnBrk="0" fontAlgn="base" hangingPunct="0">
        <a:spcBef>
          <a:spcPct val="50000"/>
        </a:spcBef>
        <a:spcAft>
          <a:spcPct val="0"/>
        </a:spcAft>
        <a:buClr>
          <a:srgbClr val="CCCCCC"/>
        </a:buClr>
        <a:buSzPct val="120000"/>
        <a:buFont typeface="Wingdings" panose="05000000000000000000" pitchFamily="2" charset="2"/>
        <a:buChar char="§"/>
        <a:tabLst>
          <a:tab pos="171450" algn="l"/>
        </a:tabLst>
        <a:defRPr sz="2000">
          <a:solidFill>
            <a:schemeClr val="tx1"/>
          </a:solidFill>
          <a:latin typeface="+mn-lt"/>
        </a:defRPr>
      </a:lvl2pPr>
      <a:lvl3pPr marL="769938" indent="-246063" algn="l" defTabSz="852488" rtl="0" eaLnBrk="0" fontAlgn="base" hangingPunct="0">
        <a:spcBef>
          <a:spcPct val="20000"/>
        </a:spcBef>
        <a:spcAft>
          <a:spcPct val="0"/>
        </a:spcAft>
        <a:buClr>
          <a:srgbClr val="CCCCCC"/>
        </a:buClr>
        <a:buSzPct val="90000"/>
        <a:buFont typeface="Wingdings" panose="05000000000000000000" pitchFamily="2" charset="2"/>
        <a:buChar char="Ø"/>
        <a:tabLst>
          <a:tab pos="171450" algn="l"/>
        </a:tabLst>
        <a:defRPr>
          <a:solidFill>
            <a:schemeClr val="tx1"/>
          </a:solidFill>
          <a:latin typeface="+mn-lt"/>
        </a:defRPr>
      </a:lvl3pPr>
      <a:lvl4pPr marL="935038" indent="436563" algn="l" defTabSz="852488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4pPr>
      <a:lvl5pPr marL="1104900" indent="723900" algn="l" defTabSz="852488" rtl="0" eaLnBrk="0" fontAlgn="base" hangingPunct="0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5pPr>
      <a:lvl6pPr marL="15621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6pPr>
      <a:lvl7pPr marL="20193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7pPr>
      <a:lvl8pPr marL="24765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8pPr>
      <a:lvl9pPr marL="29337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optics: illumination PSF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48" y="2924944"/>
            <a:ext cx="4767536" cy="3293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5"/>
          <a:stretch/>
        </p:blipFill>
        <p:spPr>
          <a:xfrm>
            <a:off x="551384" y="1961259"/>
            <a:ext cx="4797102" cy="1608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8" y="1911975"/>
            <a:ext cx="5040558" cy="66025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5"/>
          <a:stretch/>
        </p:blipFill>
        <p:spPr>
          <a:xfrm>
            <a:off x="551384" y="4042220"/>
            <a:ext cx="4797102" cy="1620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250" y="3354142"/>
            <a:ext cx="279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Infinitesimal fiber core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98140" y="5505090"/>
            <a:ext cx="310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Gaussian mode fiber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13275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30" y="2943312"/>
            <a:ext cx="4740754" cy="32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64" y="1511599"/>
            <a:ext cx="5097852" cy="12333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optics: illumination + collection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4883" y="3059327"/>
            <a:ext cx="5927902" cy="1473119"/>
            <a:chOff x="191344" y="3212086"/>
            <a:chExt cx="5927902" cy="14731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4" y="3212086"/>
              <a:ext cx="5760640" cy="110378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815207" y="4315873"/>
              <a:ext cx="196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illumination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50821" y="4315873"/>
              <a:ext cx="196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detection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4392" y="4841723"/>
            <a:ext cx="16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23.3 </a:t>
            </a:r>
            <a:r>
              <a:rPr lang="en-US" dirty="0" err="1" smtClean="0">
                <a:solidFill>
                  <a:srgbClr val="FF0000"/>
                </a:solidFill>
              </a:rPr>
              <a:t>lp</a:t>
            </a:r>
            <a:r>
              <a:rPr lang="en-US" dirty="0" smtClean="0">
                <a:solidFill>
                  <a:srgbClr val="FF0000"/>
                </a:solidFill>
              </a:rPr>
              <a:t>/mm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43 µm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5701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ZEMAX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simulation: Geometrical raytracing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2" y="2506747"/>
            <a:ext cx="5758851" cy="273630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2064" y="2794779"/>
            <a:ext cx="5035143" cy="2650445"/>
            <a:chOff x="6672064" y="2708920"/>
            <a:chExt cx="5035143" cy="26504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064" y="2708920"/>
              <a:ext cx="5035143" cy="2650445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 bwMode="auto">
            <a:xfrm>
              <a:off x="8782495" y="2927533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782495" y="4033847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713471" y="2008991"/>
            <a:ext cx="29523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pot through focus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83268" y="2008991"/>
            <a:ext cx="29523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raytracing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15655" y="4452658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1.2 mm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282500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Single modality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0" r="4564" b="11108"/>
          <a:stretch/>
        </p:blipFill>
        <p:spPr>
          <a:xfrm>
            <a:off x="-5318" y="1261119"/>
            <a:ext cx="12199167" cy="33920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88" y="4694408"/>
            <a:ext cx="9182842" cy="20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348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Laser scanned i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maging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1900"/>
          <a:stretch/>
        </p:blipFill>
        <p:spPr>
          <a:xfrm>
            <a:off x="9401716" y="1372924"/>
            <a:ext cx="2304256" cy="2380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" y="1514781"/>
            <a:ext cx="8837273" cy="4512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7957"/>
          <a:stretch/>
        </p:blipFill>
        <p:spPr>
          <a:xfrm>
            <a:off x="9219503" y="3761338"/>
            <a:ext cx="2493121" cy="238011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9401716" y="6040674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10049788" y="6011996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1.2 mm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479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/>
          <a:stretch/>
        </p:blipFill>
        <p:spPr>
          <a:xfrm>
            <a:off x="0" y="1952903"/>
            <a:ext cx="5466229" cy="38613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79" y="1840036"/>
            <a:ext cx="6528048" cy="41678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Distortion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correction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686" y="1268760"/>
            <a:ext cx="48022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Whirl patterns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3179" y="1268760"/>
            <a:ext cx="60694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Distortion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35751075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216035"/>
            <a:ext cx="3787544" cy="264686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Resolution and field of view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032"/>
          <a:stretch/>
        </p:blipFill>
        <p:spPr>
          <a:xfrm>
            <a:off x="4061905" y="2162123"/>
            <a:ext cx="4007537" cy="27007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9685" y="1445670"/>
            <a:ext cx="75385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Lateral resolution: 48 µm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6280" y="1432192"/>
            <a:ext cx="34280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Depth of Field: 3.5 mm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9108" y="5075892"/>
            <a:ext cx="26369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Edge Spread Function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944" y="2135166"/>
            <a:ext cx="4056335" cy="2700781"/>
            <a:chOff x="71944" y="2135166"/>
            <a:chExt cx="4056335" cy="270078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50436"/>
            <a:stretch/>
          </p:blipFill>
          <p:spPr>
            <a:xfrm>
              <a:off x="71944" y="2135166"/>
              <a:ext cx="4056335" cy="270078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2711624" y="2276872"/>
              <a:ext cx="1008112" cy="28803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79976" y="5075892"/>
            <a:ext cx="7200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MTF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16280" y="5075892"/>
            <a:ext cx="34563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Translated mirror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26322" y="4712401"/>
            <a:ext cx="940632" cy="1093584"/>
            <a:chOff x="4497789" y="4595992"/>
            <a:chExt cx="1140886" cy="132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9410" y="5036437"/>
              <a:ext cx="407286" cy="44551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7851" y="4939188"/>
              <a:ext cx="388182" cy="617948"/>
            </a:xfrm>
            <a:prstGeom prst="rect">
              <a:avLst/>
            </a:prstGeom>
          </p:spPr>
        </p:pic>
        <p:sp>
          <p:nvSpPr>
            <p:cNvPr id="22" name="Right Arrow 21"/>
            <p:cNvSpPr/>
            <p:nvPr/>
          </p:nvSpPr>
          <p:spPr bwMode="auto">
            <a:xfrm>
              <a:off x="4497789" y="4595992"/>
              <a:ext cx="1140886" cy="1326401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36554" y="4917637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,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47432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OCT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ylindrical cross section imaging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3"/>
          <a:stretch/>
        </p:blipFill>
        <p:spPr>
          <a:xfrm>
            <a:off x="6525883" y="4202882"/>
            <a:ext cx="4336907" cy="233078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9"/>
          <a:stretch/>
        </p:blipFill>
        <p:spPr>
          <a:xfrm>
            <a:off x="6508361" y="1615408"/>
            <a:ext cx="5059224" cy="2286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2420888"/>
            <a:ext cx="6111851" cy="2520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6452171" y="1253447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87307" y="3868580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9514" y="1301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fingertip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43164" y="3968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colon polyp</a:t>
            </a:r>
          </a:p>
        </p:txBody>
      </p:sp>
    </p:spTree>
    <p:extLst>
      <p:ext uri="{BB962C8B-B14F-4D97-AF65-F5344CB8AC3E}">
        <p14:creationId xmlns:p14="http://schemas.microsoft.com/office/powerpoint/2010/main" val="226660959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Outlook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OCT 2D Imaging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65976" y="1700808"/>
            <a:ext cx="7779158" cy="338445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pPr>
              <a:buClr>
                <a:schemeClr val="tx1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dirty="0" smtClean="0"/>
              <a:t>OCT scanning engine: 0.9 mm diameter, 9 mm length</a:t>
            </a:r>
          </a:p>
          <a:p>
            <a:pPr marL="185738" lvl="1" indent="0">
              <a:buClr>
                <a:schemeClr val="tx1"/>
              </a:buClr>
              <a:buSzPct val="150000"/>
              <a:buNone/>
            </a:pPr>
            <a:r>
              <a:rPr lang="en-US" dirty="0" smtClean="0"/>
              <a:t>	→ Smallest in literature?</a:t>
            </a:r>
          </a:p>
          <a:p>
            <a:pPr>
              <a:buClr>
                <a:schemeClr val="tx1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dirty="0" smtClean="0"/>
              <a:t>Accurate optical and mechanical analytical analysis</a:t>
            </a:r>
          </a:p>
          <a:p>
            <a:pPr marL="185738" lvl="1" indent="0">
              <a:buClr>
                <a:schemeClr val="tx1"/>
              </a:buClr>
              <a:buSzPct val="150000"/>
              <a:buNone/>
            </a:pPr>
            <a:r>
              <a:rPr lang="en-US" dirty="0" smtClean="0"/>
              <a:t>	</a:t>
            </a:r>
            <a:r>
              <a:rPr lang="en-US" dirty="0"/>
              <a:t> → </a:t>
            </a:r>
            <a:r>
              <a:rPr lang="en-US" dirty="0" smtClean="0"/>
              <a:t>Guideline for future fiber scanner systems</a:t>
            </a:r>
          </a:p>
          <a:p>
            <a:pPr>
              <a:buClr>
                <a:schemeClr val="tx1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dirty="0" smtClean="0"/>
              <a:t>Reduction of imaging distortions</a:t>
            </a:r>
          </a:p>
          <a:p>
            <a:pPr marL="0" indent="0">
              <a:buClr>
                <a:schemeClr val="tx1"/>
              </a:buClr>
              <a:buSzPct val="150000"/>
              <a:buNone/>
            </a:pPr>
            <a:r>
              <a:rPr lang="en-US" dirty="0" smtClean="0"/>
              <a:t>Outlook: Integration in bimodal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58630089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b="0" dirty="0" smtClean="0">
                <a:solidFill>
                  <a:schemeClr val="bg1">
                    <a:lumMod val="50000"/>
                  </a:schemeClr>
                </a:solidFill>
              </a:rPr>
              <a:t>Bimodal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Endoscopy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5" y="1879413"/>
            <a:ext cx="4374173" cy="3431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7685670" y="1508480"/>
            <a:ext cx="77955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Arteriovenous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Malformation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Fujii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T. 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Kuwano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H. 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9481906" y="3045970"/>
            <a:ext cx="48955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Transversal OCT image of the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macula J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A. Flatter and J. Carroll,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698917" y="2428103"/>
            <a:ext cx="2520001" cy="2379522"/>
            <a:chOff x="7831777" y="4130397"/>
            <a:chExt cx="2880001" cy="237952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1777" y="4530507"/>
              <a:ext cx="2880000" cy="19794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7831778" y="4130397"/>
              <a:ext cx="28800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OCT</a:t>
              </a:r>
              <a:endPara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88096" y="2413204"/>
            <a:ext cx="2520000" cy="2394421"/>
            <a:chOff x="7831777" y="1503438"/>
            <a:chExt cx="2880000" cy="2394421"/>
          </a:xfrm>
        </p:grpSpPr>
        <p:pic>
          <p:nvPicPr>
            <p:cNvPr id="1026" name="Picture 2" descr="http://media.gettyimages.com/videos/vascular-abnormality-endoscopic-view-of-a-vascular-abnormality-in-the-video-id157397074?s=640x640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3" t="5747" r="8960" b="4655"/>
            <a:stretch/>
          </p:blipFill>
          <p:spPr bwMode="auto">
            <a:xfrm>
              <a:off x="7831777" y="1903548"/>
              <a:ext cx="2880000" cy="1994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7831777" y="1503438"/>
              <a:ext cx="28800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Arial" charset="0"/>
                </a:rPr>
                <a:t>microscopy</a:t>
              </a:r>
              <a:endPara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07885" y="3177774"/>
            <a:ext cx="1580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8654258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Electrical contacts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1" y="1909705"/>
            <a:ext cx="5354815" cy="36181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21" y="1572070"/>
            <a:ext cx="5411793" cy="43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1911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3D printed housing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/>
          <a:stretch/>
        </p:blipFill>
        <p:spPr>
          <a:xfrm>
            <a:off x="1548174" y="1412776"/>
            <a:ext cx="8834667" cy="30734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465259"/>
            <a:ext cx="6999666" cy="16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86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Swept-Source Optical Coherence Tomography SS-OCT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Theory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r="28336"/>
          <a:stretch/>
        </p:blipFill>
        <p:spPr>
          <a:xfrm>
            <a:off x="335360" y="1723337"/>
            <a:ext cx="6832075" cy="4712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4" r="1"/>
          <a:stretch/>
        </p:blipFill>
        <p:spPr>
          <a:xfrm>
            <a:off x="8603429" y="1731275"/>
            <a:ext cx="2710977" cy="4712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6373" y="1331476"/>
            <a:ext cx="27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Michelson interferometer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67808" y="1331476"/>
            <a:ext cx="27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3952" y="1331476"/>
            <a:ext cx="27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Fourier transform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63552" y="549245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204A87"/>
                </a:solidFill>
              </a:rPr>
              <a:t>sample</a:t>
            </a:r>
            <a:endParaRPr lang="en-US" sz="1400" dirty="0">
              <a:solidFill>
                <a:srgbClr val="204A87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73" y="2181065"/>
            <a:ext cx="3089479" cy="3344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3527869" y="3585022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888A85"/>
                </a:solidFill>
              </a:rPr>
              <a:t>r</a:t>
            </a:r>
            <a:r>
              <a:rPr lang="en-US" sz="1400" dirty="0" smtClean="0">
                <a:solidFill>
                  <a:srgbClr val="888A85"/>
                </a:solidFill>
              </a:rPr>
              <a:t>eference</a:t>
            </a:r>
          </a:p>
          <a:p>
            <a:pPr algn="ctr"/>
            <a:r>
              <a:rPr lang="en-US" sz="1400" dirty="0" smtClean="0">
                <a:solidFill>
                  <a:srgbClr val="888A85"/>
                </a:solidFill>
              </a:rPr>
              <a:t>mirror</a:t>
            </a:r>
            <a:endParaRPr lang="en-US" sz="1400" dirty="0">
              <a:solidFill>
                <a:srgbClr val="888A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0011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Swept-Source OCT: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Fiber Scanner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2" y="1898149"/>
            <a:ext cx="7074511" cy="37379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124955" y="2259341"/>
            <a:ext cx="3442630" cy="8617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requirements: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aseline="0" dirty="0" smtClean="0">
                <a:latin typeface="Arial" charset="0"/>
              </a:rPr>
              <a:t>Long depth</a:t>
            </a:r>
            <a:r>
              <a:rPr lang="en-US" sz="2000" dirty="0" smtClean="0">
                <a:latin typeface="Arial" charset="0"/>
              </a:rPr>
              <a:t> of field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124954" y="3850774"/>
            <a:ext cx="3442631" cy="17851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 smtClean="0">
                <a:latin typeface="Arial" charset="0"/>
              </a:rPr>
              <a:t>Mechanical requirements: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Scanning mechanism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</a:rPr>
              <a:t>Slow scanning </a:t>
            </a:r>
            <a:r>
              <a:rPr lang="en-US" sz="2000" dirty="0" smtClean="0">
                <a:latin typeface="Arial" charset="0"/>
              </a:rPr>
              <a:t>speed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err="1" smtClean="0">
                <a:latin typeface="Arial" charset="0"/>
              </a:rPr>
              <a:t>Telecentric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61085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Bimodal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98" y="5622172"/>
            <a:ext cx="2602622" cy="557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631623"/>
            <a:ext cx="11567585" cy="37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120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plane scanner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21" y="2523583"/>
            <a:ext cx="7930912" cy="260299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92" y="2523583"/>
            <a:ext cx="8116841" cy="2602997"/>
          </a:xfrm>
        </p:spPr>
      </p:pic>
      <p:cxnSp>
        <p:nvCxnSpPr>
          <p:cNvPr id="9" name="Straight Connector 8"/>
          <p:cNvCxnSpPr/>
          <p:nvPr/>
        </p:nvCxnSpPr>
        <p:spPr bwMode="auto">
          <a:xfrm>
            <a:off x="5846068" y="2022624"/>
            <a:ext cx="33908" cy="32065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721288" y="1460071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Fourier plane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96003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953071"/>
            <a:ext cx="5504092" cy="3636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953071"/>
            <a:ext cx="5980474" cy="4229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96320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919536" y="5230453"/>
            <a:ext cx="2520280" cy="11712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Resonance frequency estimation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491" y="1497157"/>
            <a:ext cx="4786461" cy="186893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27943"/>
          <a:stretch/>
        </p:blipFill>
        <p:spPr>
          <a:xfrm>
            <a:off x="1110481" y="3443768"/>
            <a:ext cx="4320480" cy="17090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2124285"/>
            <a:ext cx="3876662" cy="2560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919536" y="5406896"/>
                <a:ext cx="2376264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𝑓𝑖𝑏𝑒𝑟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𝑓𝑖𝑏𝑒𝑟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𝐺𝑅𝐼𝑁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5406896"/>
                <a:ext cx="2376264" cy="8183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968208" y="4896021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COMSOL Simulation:</a:t>
            </a:r>
          </a:p>
          <a:p>
            <a:pPr algn="ctr"/>
            <a:r>
              <a:rPr lang="en-US" b="1" dirty="0" smtClean="0"/>
              <a:t>762 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208" y="1401681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Analytical Calculation</a:t>
            </a:r>
          </a:p>
          <a:p>
            <a:pPr algn="ctr"/>
            <a:r>
              <a:rPr lang="en-US" b="1" dirty="0" smtClean="0"/>
              <a:t>770 Hz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1" r="21182" b="31070"/>
          <a:stretch/>
        </p:blipFill>
        <p:spPr>
          <a:xfrm>
            <a:off x="7754228" y="5606718"/>
            <a:ext cx="3380288" cy="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554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29685" y="3913618"/>
            <a:ext cx="7178483" cy="2225040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Geometrical optics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578590"/>
            <a:ext cx="8720818" cy="1882810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283925"/>
            <a:ext cx="6518165" cy="1484425"/>
          </a:xfrm>
        </p:spPr>
      </p:pic>
      <p:grpSp>
        <p:nvGrpSpPr>
          <p:cNvPr id="13" name="Group 12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6710"/>
              </p:ext>
            </p:extLst>
          </p:nvPr>
        </p:nvGraphicFramePr>
        <p:xfrm>
          <a:off x="8654171" y="3913618"/>
          <a:ext cx="25629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9"/>
                <a:gridCol w="10507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/>
                        <a:t>NA</a:t>
                      </a:r>
                      <a:r>
                        <a:rPr lang="en-US" sz="1100" dirty="0" err="1" smtClean="0"/>
                        <a:t>fiber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GRIN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beam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0.022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5635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TEK-Powerpoint Template (2010)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C00000"/>
      </a:accent2>
      <a:accent3>
        <a:srgbClr val="2D2DB9"/>
      </a:accent3>
      <a:accent4>
        <a:srgbClr val="FFC000"/>
      </a:accent4>
      <a:accent5>
        <a:srgbClr val="7F7F7F"/>
      </a:accent5>
      <a:accent6>
        <a:srgbClr val="3F3F3F"/>
      </a:accent6>
      <a:hlink>
        <a:srgbClr val="3333CC"/>
      </a:hlink>
      <a:folHlink>
        <a:srgbClr val="B2B2B2"/>
      </a:folHlink>
    </a:clrScheme>
    <a:fontScheme name="IMTEK - Powerpoint Template -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 - Powerpoint Template - 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 - Powerpoint Template - 20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IMTEK-Powerpoint Template (2010)</Template>
  <TotalTime>4954</TotalTime>
  <Words>769</Words>
  <Application>Microsoft Office PowerPoint</Application>
  <PresentationFormat>Widescreen</PresentationFormat>
  <Paragraphs>240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Unicode MS</vt:lpstr>
      <vt:lpstr>Arial</vt:lpstr>
      <vt:lpstr>Cambria Math</vt:lpstr>
      <vt:lpstr>CommonBullets</vt:lpstr>
      <vt:lpstr>Geneva</vt:lpstr>
      <vt:lpstr>Wingdings</vt:lpstr>
      <vt:lpstr>IMTEK-Powerpoint Template (2010)</vt:lpstr>
      <vt:lpstr>Compact OCT scanner for a bimodal endoscopic probe</vt:lpstr>
      <vt:lpstr>Motivation  Bimodal Endoscopy</vt:lpstr>
      <vt:lpstr>Swept-Source Optical Coherence Tomography SS-OCT Theory</vt:lpstr>
      <vt:lpstr>Swept-Source OCT: Fiber Scanner Implementation</vt:lpstr>
      <vt:lpstr>Fiber scanner Bimodal implementation</vt:lpstr>
      <vt:lpstr>Fiber scanner Fourier plane scanner</vt:lpstr>
      <vt:lpstr>Fiber scanner Piezoelectric actuation + Mechanical amplification</vt:lpstr>
      <vt:lpstr>Fiber scanner Resonance frequency estimation</vt:lpstr>
      <vt:lpstr>Optical performance Geometrical optics</vt:lpstr>
      <vt:lpstr>Optical performance Fourier optics: illumination PSF</vt:lpstr>
      <vt:lpstr>Optical performance Fourier optics: illumination + collection</vt:lpstr>
      <vt:lpstr>Optical performance ZEMAX simulation: Geometrical raytracing</vt:lpstr>
      <vt:lpstr>Implementation Single modality probe</vt:lpstr>
      <vt:lpstr>Experimental evaluation Laser scanned imaging</vt:lpstr>
      <vt:lpstr>Experimental evaluation Distortion correction</vt:lpstr>
      <vt:lpstr>Experimental evaluation Resolution and field of view</vt:lpstr>
      <vt:lpstr>Experimental evaluation OCT cylindrical cross section imaging</vt:lpstr>
      <vt:lpstr>Conclusion and Outlook OCT 2D Imaging</vt:lpstr>
      <vt:lpstr>Compact OCT scanner for a bimodal endoscopic probe</vt:lpstr>
      <vt:lpstr>Implementation Electrical contacts</vt:lpstr>
      <vt:lpstr>Implementation 3D printed housing</vt:lpstr>
    </vt:vector>
  </TitlesOfParts>
  <Manager/>
  <Company>Uni Freiburg, IMTEK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IMTEK powerpoint template 2010:</dc:title>
  <dc:creator>kg300</dc:creator>
  <cp:lastModifiedBy>Sergio</cp:lastModifiedBy>
  <cp:revision>206</cp:revision>
  <cp:lastPrinted>2000-04-26T18:20:46Z</cp:lastPrinted>
  <dcterms:created xsi:type="dcterms:W3CDTF">2011-03-01T14:49:25Z</dcterms:created>
  <dcterms:modified xsi:type="dcterms:W3CDTF">2017-02-28T12:19:41Z</dcterms:modified>
</cp:coreProperties>
</file>